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9" r:id="rId3"/>
    <p:sldId id="260" r:id="rId4"/>
    <p:sldId id="261" r:id="rId5"/>
    <p:sldId id="266" r:id="rId6"/>
    <p:sldId id="265" r:id="rId7"/>
    <p:sldId id="264" r:id="rId8"/>
    <p:sldId id="269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82"/>
    <p:restoredTop sz="94675"/>
  </p:normalViewPr>
  <p:slideViewPr>
    <p:cSldViewPr snapToGrid="0" snapToObjects="1">
      <p:cViewPr varScale="1">
        <p:scale>
          <a:sx n="140" d="100"/>
          <a:sy n="140" d="100"/>
        </p:scale>
        <p:origin x="68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97537F-4223-7F42-92EF-477D61E92FA6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03DF6E-9C49-5E41-B077-D16C72427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20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3DF6E-9C49-5E41-B077-D16C72427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01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3DF6E-9C49-5E41-B077-D16C72427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718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3DF6E-9C49-5E41-B077-D16C72427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43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3DF6E-9C49-5E41-B077-D16C72427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48895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03DF6E-9C49-5E41-B077-D16C72427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198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0B248-7585-864E-A9F1-FED58817A0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3B75C2-73B9-C843-A84E-2F498ACA35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E9FE2-03B5-634F-BC1B-5E22BF3C7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22B3F7-AC6E-A648-BAAC-243DDA5F2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8A3ADB-EFEA-C44B-A17C-57F10B9F4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9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43A93-5B43-484B-AA77-D5C30662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21B28C-3098-8E41-B2E1-CF6A80E9C62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6B6E5F-2D7D-1245-909E-982E9687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34A9B4-5B95-D648-A6B3-EC383562CA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49597-D30C-E849-A903-E3BBE4043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695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C30D44-E1EB-EF45-A843-C8B6884CD5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F4873C-8249-D247-A0FD-1AA3D3B1FD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7F516-02EF-BC47-A1B8-372631A69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AD156-ECC7-D44C-8627-303ADE0F4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0BE4AA-BCE4-7044-8A1B-8201215BF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99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CD3AB-0D68-F94C-83CE-6AF50673D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F66CE-A1D4-5346-8550-87CB5779DC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2F505D-1296-3842-99A6-F3C55C5D8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CCF90-A59B-E840-85F9-A7BDC3C59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E12077-1766-8141-81A1-DB54889F4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259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72265-EF84-3C45-947D-E9E6B03AB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E3D38C-4906-2848-B86F-B4D5A13318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2601BE-7793-C74F-84CA-ADA7C103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EA9547-E517-0142-B068-C6C8D93C4C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D8E06B-B58C-6845-BF1D-A36F3579C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923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45F1C-1524-1745-A743-775448866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E74188-C278-0547-BDD0-17D29D4A52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A48A9F-C7E6-1947-B00B-B4F14207B3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044812-225A-1344-B3AE-8535DF6A76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3FDE87-2229-684E-A8E4-357B63F5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C3E290-378C-ED4A-AF86-5189545D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54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FB56D7-CFD6-094A-A437-5F9AA3FF0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D39A98-437F-E843-A8E3-8FFA2B211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03307C-75EB-9F4A-BAE7-E196A799F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0D6B1A3-5406-8E4A-983D-25B9683B07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1446FC-9090-4549-B12D-DECCE9F1A75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39F463-55D1-A248-A72A-0DBEB1930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5BA5B4-E5B9-A548-97DE-EACDD185E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39FDB2-42E6-9E4C-99AC-853669CA4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116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D8D3-E688-0A48-B269-7256B9FBC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BB6A2C-963D-B247-ACEB-2626E7A45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B1E114-F44B-B24F-A53A-27C572047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268BA2-ED09-6145-A8E4-1D3B34A2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834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1D085FC-BF3A-B547-92F3-882C6AFD0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680FB8-61F6-1B4E-B27D-5ED0A092E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8A8334-84DC-1443-85B2-E6BC056A5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8858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8D295F-529B-434B-A4CA-AF838BEFE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6FE00A-921B-9A40-AD3A-54E8CDF2A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CE3C56-F908-DA43-A25D-34825F512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15B72-48F7-B543-A4D2-2559BB5A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3B72B5-7F68-8143-AD08-F72EF6A0F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16AFA-3B41-F44D-95FC-3CF69AA151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556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849D9-7FED-3B49-9D85-EF292B1D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A70759-1C43-9540-90BA-52B0D368B0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CDD45E-F762-3C4B-9082-02B17E91C9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494BDE-4CD2-2C4F-AAFF-D1AC1DBF9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E5C68E-2BCF-1044-9F23-5CE5E262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51A820-B3BF-5444-B5B6-0723B9731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0986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729428-7C24-E843-A3FA-3319446D14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EB5E67-C649-DA45-95BA-25A7A7EC29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C041C8-3541-0148-9362-E88A6BA148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6861E1-616E-8C47-B777-276596BDC1BB}" type="datetimeFigureOut">
              <a:rPr lang="en-US" smtClean="0"/>
              <a:t>10/20/21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1057BF-2C4E-174D-9E15-1255A6FA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E4A780-F949-4849-868E-6338E2E421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81E81B-3E67-D04B-953C-689CEF7BB7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467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4a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jp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6.tiff"/><Relationship Id="rId5" Type="http://schemas.openxmlformats.org/officeDocument/2006/relationships/image" Target="../media/image5.jpe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tiff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8.tiff"/><Relationship Id="rId5" Type="http://schemas.openxmlformats.org/officeDocument/2006/relationships/image" Target="../media/image7.jpeg"/><Relationship Id="rId10" Type="http://schemas.openxmlformats.org/officeDocument/2006/relationships/image" Target="../media/image2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3.tiff"/><Relationship Id="rId5" Type="http://schemas.openxmlformats.org/officeDocument/2006/relationships/image" Target="../media/image12.jpe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15.tiff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17.tiff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5BF4DF2C-F028-4921-9C23-41303F650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778FE0-8582-B74E-B22E-5E52FF66F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7200" y="1598246"/>
            <a:ext cx="4412419" cy="3626217"/>
          </a:xfrm>
        </p:spPr>
        <p:txBody>
          <a:bodyPr anchor="t">
            <a:normAutofit/>
          </a:bodyPr>
          <a:lstStyle/>
          <a:p>
            <a:pPr algn="r"/>
            <a:r>
              <a:rPr lang="en-US" sz="5600">
                <a:solidFill>
                  <a:srgbClr val="FFFFFF"/>
                </a:solidFill>
              </a:rPr>
              <a:t>Electric Vehicle Infrastructure</a:t>
            </a:r>
            <a:br>
              <a:rPr lang="en-US" sz="5600">
                <a:solidFill>
                  <a:srgbClr val="FFFFFF"/>
                </a:solidFill>
              </a:rPr>
            </a:br>
            <a:r>
              <a:rPr lang="en-US" sz="5600">
                <a:solidFill>
                  <a:srgbClr val="FFFFFF"/>
                </a:solidFill>
              </a:rPr>
              <a:t>Locator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500621-DED3-AB44-9095-A55BE6F812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5350213"/>
            <a:ext cx="4412417" cy="1031537"/>
          </a:xfrm>
        </p:spPr>
        <p:txBody>
          <a:bodyPr>
            <a:normAutofit/>
          </a:bodyPr>
          <a:lstStyle/>
          <a:p>
            <a:pPr algn="r"/>
            <a:r>
              <a:rPr lang="en-US" sz="2700">
                <a:solidFill>
                  <a:srgbClr val="FFFFFF"/>
                </a:solidFill>
              </a:rPr>
              <a:t>By:</a:t>
            </a:r>
          </a:p>
          <a:p>
            <a:pPr algn="r"/>
            <a:r>
              <a:rPr lang="en-US" sz="2700">
                <a:solidFill>
                  <a:srgbClr val="FFFFFF"/>
                </a:solidFill>
              </a:rPr>
              <a:t>Lori Pepper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Video 12">
            <a:extLst>
              <a:ext uri="{FF2B5EF4-FFF2-40B4-BE49-F238E27FC236}">
                <a16:creationId xmlns:a16="http://schemas.microsoft.com/office/drawing/2014/main" id="{9CBEB465-1715-46B0-A172-5B1A14B2E8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r="-1" b="283"/>
          <a:stretch/>
        </p:blipFill>
        <p:spPr>
          <a:xfrm>
            <a:off x="5738954" y="1787029"/>
            <a:ext cx="6141553" cy="3995461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92B7B61-D701-474B-AE8F-EA238B550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512034" y="1267063"/>
            <a:ext cx="368480" cy="519967"/>
            <a:chOff x="11512034" y="1267063"/>
            <a:chExt cx="368480" cy="519967"/>
          </a:xfrm>
          <a:solidFill>
            <a:srgbClr val="FFFFFF"/>
          </a:solidFill>
        </p:grpSpPr>
        <p:sp>
          <p:nvSpPr>
            <p:cNvPr id="47" name="Graphic 17">
              <a:extLst>
                <a:ext uri="{FF2B5EF4-FFF2-40B4-BE49-F238E27FC236}">
                  <a16:creationId xmlns:a16="http://schemas.microsoft.com/office/drawing/2014/main" id="{B71758F4-3F46-45DA-8AC5-4E508DA080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512034" y="1267063"/>
              <a:ext cx="139037" cy="139039"/>
            </a:xfrm>
            <a:custGeom>
              <a:avLst/>
              <a:gdLst>
                <a:gd name="connsiteX0" fmla="*/ 129600 w 139037"/>
                <a:gd name="connsiteY0" fmla="*/ 60082 h 139039"/>
                <a:gd name="connsiteX1" fmla="*/ 78955 w 139037"/>
                <a:gd name="connsiteY1" fmla="*/ 60082 h 139039"/>
                <a:gd name="connsiteX2" fmla="*/ 78955 w 139037"/>
                <a:gd name="connsiteY2" fmla="*/ 9437 h 139039"/>
                <a:gd name="connsiteX3" fmla="*/ 69519 w 139037"/>
                <a:gd name="connsiteY3" fmla="*/ 0 h 139039"/>
                <a:gd name="connsiteX4" fmla="*/ 60082 w 139037"/>
                <a:gd name="connsiteY4" fmla="*/ 9437 h 139039"/>
                <a:gd name="connsiteX5" fmla="*/ 60082 w 139037"/>
                <a:gd name="connsiteY5" fmla="*/ 60082 h 139039"/>
                <a:gd name="connsiteX6" fmla="*/ 9437 w 139037"/>
                <a:gd name="connsiteY6" fmla="*/ 60082 h 139039"/>
                <a:gd name="connsiteX7" fmla="*/ 0 w 139037"/>
                <a:gd name="connsiteY7" fmla="*/ 69520 h 139039"/>
                <a:gd name="connsiteX8" fmla="*/ 9437 w 139037"/>
                <a:gd name="connsiteY8" fmla="*/ 78957 h 139039"/>
                <a:gd name="connsiteX9" fmla="*/ 60082 w 139037"/>
                <a:gd name="connsiteY9" fmla="*/ 78957 h 139039"/>
                <a:gd name="connsiteX10" fmla="*/ 60082 w 139037"/>
                <a:gd name="connsiteY10" fmla="*/ 129602 h 139039"/>
                <a:gd name="connsiteX11" fmla="*/ 69519 w 139037"/>
                <a:gd name="connsiteY11" fmla="*/ 139039 h 139039"/>
                <a:gd name="connsiteX12" fmla="*/ 78955 w 139037"/>
                <a:gd name="connsiteY12" fmla="*/ 129602 h 139039"/>
                <a:gd name="connsiteX13" fmla="*/ 78955 w 139037"/>
                <a:gd name="connsiteY13" fmla="*/ 78957 h 139039"/>
                <a:gd name="connsiteX14" fmla="*/ 129600 w 139037"/>
                <a:gd name="connsiteY14" fmla="*/ 78957 h 139039"/>
                <a:gd name="connsiteX15" fmla="*/ 139037 w 139037"/>
                <a:gd name="connsiteY15" fmla="*/ 69520 h 139039"/>
                <a:gd name="connsiteX16" fmla="*/ 129600 w 139037"/>
                <a:gd name="connsiteY16" fmla="*/ 60082 h 13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7" h="139039">
                  <a:moveTo>
                    <a:pt x="129600" y="60082"/>
                  </a:moveTo>
                  <a:lnTo>
                    <a:pt x="78955" y="60082"/>
                  </a:lnTo>
                  <a:lnTo>
                    <a:pt x="78955" y="9437"/>
                  </a:lnTo>
                  <a:cubicBezTo>
                    <a:pt x="78955" y="4225"/>
                    <a:pt x="74730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8"/>
                    <a:pt x="0" y="69520"/>
                  </a:cubicBezTo>
                  <a:cubicBezTo>
                    <a:pt x="0" y="74731"/>
                    <a:pt x="4225" y="78957"/>
                    <a:pt x="9437" y="78957"/>
                  </a:cubicBezTo>
                  <a:lnTo>
                    <a:pt x="60082" y="78957"/>
                  </a:lnTo>
                  <a:lnTo>
                    <a:pt x="60082" y="129602"/>
                  </a:lnTo>
                  <a:cubicBezTo>
                    <a:pt x="60082" y="134814"/>
                    <a:pt x="64307" y="139039"/>
                    <a:pt x="69519" y="139039"/>
                  </a:cubicBezTo>
                  <a:cubicBezTo>
                    <a:pt x="74730" y="139039"/>
                    <a:pt x="78955" y="134814"/>
                    <a:pt x="78955" y="129602"/>
                  </a:cubicBezTo>
                  <a:lnTo>
                    <a:pt x="78955" y="78957"/>
                  </a:lnTo>
                  <a:lnTo>
                    <a:pt x="129600" y="78957"/>
                  </a:lnTo>
                  <a:cubicBezTo>
                    <a:pt x="134812" y="78957"/>
                    <a:pt x="139037" y="74731"/>
                    <a:pt x="139037" y="69520"/>
                  </a:cubicBezTo>
                  <a:cubicBezTo>
                    <a:pt x="139037" y="64308"/>
                    <a:pt x="134812" y="60082"/>
                    <a:pt x="129600" y="60082"/>
                  </a:cubicBezTo>
                  <a:close/>
                </a:path>
              </a:pathLst>
            </a:custGeom>
            <a:grpFill/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  <p:sp>
          <p:nvSpPr>
            <p:cNvPr id="48" name="Graphic 21">
              <a:extLst>
                <a:ext uri="{FF2B5EF4-FFF2-40B4-BE49-F238E27FC236}">
                  <a16:creationId xmlns:a16="http://schemas.microsoft.com/office/drawing/2014/main" id="{8D61482F-F3C5-4D66-8C5D-C6BBE3E12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752801" y="1659316"/>
              <a:ext cx="127713" cy="127714"/>
            </a:xfrm>
            <a:custGeom>
              <a:avLst/>
              <a:gdLst>
                <a:gd name="connsiteX0" fmla="*/ 63857 w 127713"/>
                <a:gd name="connsiteY0" fmla="*/ 18874 h 127714"/>
                <a:gd name="connsiteX1" fmla="*/ 108839 w 127713"/>
                <a:gd name="connsiteY1" fmla="*/ 63857 h 127714"/>
                <a:gd name="connsiteX2" fmla="*/ 63857 w 127713"/>
                <a:gd name="connsiteY2" fmla="*/ 108840 h 127714"/>
                <a:gd name="connsiteX3" fmla="*/ 18874 w 127713"/>
                <a:gd name="connsiteY3" fmla="*/ 63857 h 127714"/>
                <a:gd name="connsiteX4" fmla="*/ 63857 w 127713"/>
                <a:gd name="connsiteY4" fmla="*/ 18874 h 127714"/>
                <a:gd name="connsiteX5" fmla="*/ 63857 w 127713"/>
                <a:gd name="connsiteY5" fmla="*/ 0 h 127714"/>
                <a:gd name="connsiteX6" fmla="*/ 0 w 127713"/>
                <a:gd name="connsiteY6" fmla="*/ 63857 h 127714"/>
                <a:gd name="connsiteX7" fmla="*/ 63857 w 127713"/>
                <a:gd name="connsiteY7" fmla="*/ 127714 h 127714"/>
                <a:gd name="connsiteX8" fmla="*/ 127713 w 127713"/>
                <a:gd name="connsiteY8" fmla="*/ 63857 h 127714"/>
                <a:gd name="connsiteX9" fmla="*/ 63857 w 127713"/>
                <a:gd name="connsiteY9" fmla="*/ 0 h 127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4">
                  <a:moveTo>
                    <a:pt x="63857" y="18874"/>
                  </a:moveTo>
                  <a:cubicBezTo>
                    <a:pt x="88700" y="18874"/>
                    <a:pt x="108839" y="39014"/>
                    <a:pt x="108839" y="63857"/>
                  </a:cubicBezTo>
                  <a:cubicBezTo>
                    <a:pt x="108839" y="88700"/>
                    <a:pt x="88700" y="108840"/>
                    <a:pt x="63857" y="108840"/>
                  </a:cubicBezTo>
                  <a:cubicBezTo>
                    <a:pt x="39013" y="108840"/>
                    <a:pt x="18874" y="88700"/>
                    <a:pt x="18874" y="63857"/>
                  </a:cubicBezTo>
                  <a:cubicBezTo>
                    <a:pt x="18898" y="39024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4"/>
                    <a:pt x="63857" y="127714"/>
                  </a:cubicBezTo>
                  <a:cubicBezTo>
                    <a:pt x="99124" y="127714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grpFill/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rgbClr val="FFFFFF"/>
                </a:solidFill>
              </a:endParaRPr>
            </a:p>
          </p:txBody>
        </p:sp>
      </p:grp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691C1C0-DEB9-6745-87E6-37310E2729F1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354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49229">
        <p:fade/>
      </p:transition>
    </mc:Choice>
    <mc:Fallback>
      <p:transition spd="med" advTm="4922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994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10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audio isNarration="1"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1" objId="13"/>
        <p14:playEvt time="10219" objId="13"/>
        <p14:playEvt time="20416" objId="13"/>
        <p14:playEvt time="30571" objId="13"/>
        <p14:playEvt time="40714" objId="13"/>
        <p14:stopEvt time="49229" objId="1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CFCDAF-46CE-4056-866C-5EE9122FDC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F587EB1-1674-4B8B-88AD-2A81FFFB5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ultiple interweaving highways with cars driving in different directions">
            <a:extLst>
              <a:ext uri="{FF2B5EF4-FFF2-40B4-BE49-F238E27FC236}">
                <a16:creationId xmlns:a16="http://schemas.microsoft.com/office/drawing/2014/main" id="{15ED9468-26C3-4918-9129-DE3E160D9E3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3398" b="6961"/>
          <a:stretch/>
        </p:blipFill>
        <p:spPr>
          <a:xfrm>
            <a:off x="-18797" y="8878"/>
            <a:ext cx="12192001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B6DFAB5-EE0C-B54B-B5C6-729FCD5FE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7770" y="313711"/>
            <a:ext cx="5257801" cy="1402937"/>
          </a:xfrm>
        </p:spPr>
        <p:txBody>
          <a:bodyPr anchor="b">
            <a:noAutofit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Purpose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2814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1594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07274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30A10A-441A-9947-8BEC-29D9253D54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85" y="2217869"/>
            <a:ext cx="5181068" cy="3683755"/>
          </a:xfrm>
        </p:spPr>
        <p:txBody>
          <a:bodyPr anchor="b">
            <a:noAutofit/>
          </a:bodyPr>
          <a:lstStyle/>
          <a:p>
            <a:pPr marL="0" indent="0">
              <a:buNone/>
            </a:pPr>
            <a:r>
              <a:rPr lang="en-US" sz="4400" dirty="0">
                <a:solidFill>
                  <a:srgbClr val="FFFFFF"/>
                </a:solidFill>
              </a:rPr>
              <a:t>To create an easy-to-use infrastructure locator tool for those who have a ZEV or are considering purchasing a ZEV</a:t>
            </a:r>
          </a:p>
        </p:txBody>
      </p:sp>
      <p:pic>
        <p:nvPicPr>
          <p:cNvPr id="6" name="Picture 5" descr="Couple reading map">
            <a:extLst>
              <a:ext uri="{FF2B5EF4-FFF2-40B4-BE49-F238E27FC236}">
                <a16:creationId xmlns:a16="http://schemas.microsoft.com/office/drawing/2014/main" id="{23C0C13B-63C4-F141-A14D-E9E2F709A1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486417">
            <a:off x="5728726" y="1146921"/>
            <a:ext cx="6184658" cy="4123105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B232BB4-41B7-4C48-8442-22C40A252A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1971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113709">
        <p159:morph option="byObject"/>
      </p:transition>
    </mc:Choice>
    <mc:Fallback>
      <p:transition spd="slow" advTm="11370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9FD23DD8-78B0-4981-924E-BF00CCAA3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Rectangle">
            <a:extLst>
              <a:ext uri="{FF2B5EF4-FFF2-40B4-BE49-F238E27FC236}">
                <a16:creationId xmlns:a16="http://schemas.microsoft.com/office/drawing/2014/main" id="{0FFE21DE-9F8D-4C6D-983A-68AFCC929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Magnifying glass showing decling performance">
            <a:extLst>
              <a:ext uri="{FF2B5EF4-FFF2-40B4-BE49-F238E27FC236}">
                <a16:creationId xmlns:a16="http://schemas.microsoft.com/office/drawing/2014/main" id="{E588D7FC-9120-41E4-8588-064AE54F671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220" b="14510"/>
          <a:stretch/>
        </p:blipFill>
        <p:spPr>
          <a:xfrm>
            <a:off x="0" y="8878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08BDC8-4FC6-A540-98E7-295049D5A6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6617" y="381935"/>
            <a:ext cx="5366040" cy="2344840"/>
          </a:xfrm>
        </p:spPr>
        <p:txBody>
          <a:bodyPr anchor="b">
            <a:normAutofit/>
          </a:bodyPr>
          <a:lstStyle/>
          <a:p>
            <a:r>
              <a:rPr lang="en-US" sz="8000" dirty="0">
                <a:solidFill>
                  <a:srgbClr val="FFFFFF"/>
                </a:solidFill>
              </a:rPr>
              <a:t>Data Collection</a:t>
            </a:r>
          </a:p>
        </p:txBody>
      </p:sp>
      <p:sp>
        <p:nvSpPr>
          <p:cNvPr id="28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9609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rgbClr val="FFFFFF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6116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2748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rgbClr val="FFFFFF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2BE34-D5AB-3B4F-9B46-C06803188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46617" y="3175552"/>
            <a:ext cx="5366041" cy="280911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FFFFFF"/>
                </a:solidFill>
              </a:rPr>
              <a:t>The California Energy Commission regularly updates its datasets for ZEV infrastructure networks and makes them publicly available on their website.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68377" y="3610394"/>
            <a:ext cx="0" cy="3238728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6A27BED1-3DD4-6248-969C-75908CF620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1145416">
            <a:off x="374810" y="800810"/>
            <a:ext cx="5315392" cy="5021053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B57ADA7-BFD4-024C-8AFE-9754E3F14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18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0741">
        <p159:morph option="byObject"/>
      </p:transition>
    </mc:Choice>
    <mc:Fallback>
      <p:transition spd="slow" advTm="3074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32">
            <a:extLst>
              <a:ext uri="{FF2B5EF4-FFF2-40B4-BE49-F238E27FC236}">
                <a16:creationId xmlns:a16="http://schemas.microsoft.com/office/drawing/2014/main" id="{889D5D69-307E-4862-950C-1A7CC8A22B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!!Rectangle">
            <a:extLst>
              <a:ext uri="{FF2B5EF4-FFF2-40B4-BE49-F238E27FC236}">
                <a16:creationId xmlns:a16="http://schemas.microsoft.com/office/drawing/2014/main" id="{2100E061-779B-4006-BC39-114A057A71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Electronic circuit board">
            <a:extLst>
              <a:ext uri="{FF2B5EF4-FFF2-40B4-BE49-F238E27FC236}">
                <a16:creationId xmlns:a16="http://schemas.microsoft.com/office/drawing/2014/main" id="{D2FA1D71-32E9-470D-96BD-6E9C3F9B91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5730"/>
          <a:stretch/>
        </p:blipFill>
        <p:spPr>
          <a:xfrm>
            <a:off x="19" y="8878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EAF921B-B2AA-4A40-9771-89B7BA29D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72" y="76851"/>
            <a:ext cx="5243394" cy="5189746"/>
          </a:xfrm>
        </p:spPr>
        <p:txBody>
          <a:bodyPr anchor="t"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Data Cleaning &amp; Conversion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1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61D067-F987-814F-B979-78DDA3119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9042" y="698643"/>
            <a:ext cx="4124758" cy="5301467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endParaRPr lang="en-US" sz="20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7AE65D-C6DA-AE4B-B2A2-8EB1082F09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766487">
            <a:off x="5523319" y="696721"/>
            <a:ext cx="4029869" cy="4972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134999-82E1-114E-BC1A-12FDF01907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283671">
            <a:off x="953597" y="3443544"/>
            <a:ext cx="3284088" cy="3035736"/>
          </a:xfrm>
          <a:prstGeom prst="rect">
            <a:avLst/>
          </a:prstGeom>
        </p:spPr>
      </p:pic>
      <p:pic>
        <p:nvPicPr>
          <p:cNvPr id="1028" name="Picture 4" descr="Rechargeable battery png images | PNGWing">
            <a:extLst>
              <a:ext uri="{FF2B5EF4-FFF2-40B4-BE49-F238E27FC236}">
                <a16:creationId xmlns:a16="http://schemas.microsoft.com/office/drawing/2014/main" id="{3FF9D5F7-ACDD-E843-92CD-AE5CEB210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9138" y="5067659"/>
            <a:ext cx="2253377" cy="1091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F7CAC-F9FE-5D40-B702-0854E6A66D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40217" y="2942018"/>
            <a:ext cx="1932683" cy="1932683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2A00DC18-69DC-2F4F-8F58-E95A67A94C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0479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50535">
        <p159:morph option="byObject"/>
      </p:transition>
    </mc:Choice>
    <mc:Fallback>
      <p:transition spd="slow" advTm="5053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DE2E8FE-B87B-430D-9722-167B5E2C25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5E7AA7E8-8006-4E1F-A566-FCF37EE6F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Front steps and columns of a majestic city building">
            <a:extLst>
              <a:ext uri="{FF2B5EF4-FFF2-40B4-BE49-F238E27FC236}">
                <a16:creationId xmlns:a16="http://schemas.microsoft.com/office/drawing/2014/main" id="{55FF09F0-E8AE-4899-B0A8-148548EA2CB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043D92-71E8-314A-AA6B-4ACA46E3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10" y="1598246"/>
            <a:ext cx="4626709" cy="512298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dirty="0">
                <a:solidFill>
                  <a:srgbClr val="FFFFFF"/>
                </a:solidFill>
              </a:rPr>
              <a:t>Stacked Bar Chart</a:t>
            </a:r>
            <a:br>
              <a:rPr lang="en-US" sz="8000" dirty="0">
                <a:solidFill>
                  <a:srgbClr val="FFFFFF"/>
                </a:solidFill>
              </a:rPr>
            </a:br>
            <a:br>
              <a:rPr lang="en-US" sz="8000" dirty="0">
                <a:solidFill>
                  <a:srgbClr val="FFFFFF"/>
                </a:solidFill>
              </a:rPr>
            </a:b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47322" y="1589368"/>
            <a:ext cx="0" cy="5259754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C2AA6577-6BB2-DE42-81A4-3B2C7FE557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8022" y="1887982"/>
            <a:ext cx="6503278" cy="36258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4F76B11F-E6E0-B643-B3C1-ABBCB393169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378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77723">
        <p159:morph option="byObject"/>
      </p:transition>
    </mc:Choice>
    <mc:Fallback>
      <p:transition spd="slow" advTm="777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7F94237-0536-4DB1-8C95-39E355CED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Colourful pencils in a row to form a graph">
            <a:extLst>
              <a:ext uri="{FF2B5EF4-FFF2-40B4-BE49-F238E27FC236}">
                <a16:creationId xmlns:a16="http://schemas.microsoft.com/office/drawing/2014/main" id="{0D9EECDE-1630-4CED-900F-98DC5EE07B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8182"/>
          <a:stretch/>
        </p:blipFill>
        <p:spPr>
          <a:xfrm>
            <a:off x="19" y="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6CABACD-7477-0D43-A7D0-D16A8E28F2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7982" y="735930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8000" dirty="0">
                <a:solidFill>
                  <a:srgbClr val="FFFFFF"/>
                </a:solidFill>
              </a:rPr>
              <a:t>Radial Bar Chart</a:t>
            </a:r>
            <a:br>
              <a:rPr lang="en-US" sz="8000" dirty="0">
                <a:solidFill>
                  <a:srgbClr val="FFFFFF"/>
                </a:solidFill>
              </a:rPr>
            </a:br>
            <a:br>
              <a:rPr lang="en-US" sz="8000" dirty="0">
                <a:solidFill>
                  <a:srgbClr val="FFFFFF"/>
                </a:solidFill>
              </a:rPr>
            </a:br>
            <a:r>
              <a:rPr lang="en-US" sz="6600" dirty="0" err="1">
                <a:solidFill>
                  <a:srgbClr val="FFFFFF"/>
                </a:solidFill>
              </a:rPr>
              <a:t>ApexCharts.js</a:t>
            </a:r>
            <a:endParaRPr lang="en-US" sz="6600" dirty="0">
              <a:solidFill>
                <a:srgbClr val="FFFFFF"/>
              </a:solidFill>
            </a:endParaRPr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9BCB22-3845-874E-A929-4BC9B97465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406" y="1692788"/>
            <a:ext cx="4925736" cy="491129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B3716B2-1043-6742-AFCA-3ABE95C356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606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40042">
        <p159:morph option="byObject"/>
      </p:transition>
    </mc:Choice>
    <mc:Fallback>
      <p:transition spd="slow" advTm="400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47330B4-3462-4C6F-829B-B6D179FD2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Pins in a map">
            <a:extLst>
              <a:ext uri="{FF2B5EF4-FFF2-40B4-BE49-F238E27FC236}">
                <a16:creationId xmlns:a16="http://schemas.microsoft.com/office/drawing/2014/main" id="{37B76C61-BF41-4809-A3EB-35B1D384DC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9699" b="6032"/>
          <a:stretch/>
        </p:blipFill>
        <p:spPr>
          <a:xfrm>
            <a:off x="20" y="1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4D0CC3-701D-3541-A608-EA7F90B79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4873" y="2271449"/>
            <a:ext cx="6347918" cy="36700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>
                <a:solidFill>
                  <a:srgbClr val="FFFFFF"/>
                </a:solidFill>
              </a:rPr>
              <a:t>Location Map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9" descr="Pins in a map">
            <a:extLst>
              <a:ext uri="{FF2B5EF4-FFF2-40B4-BE49-F238E27FC236}">
                <a16:creationId xmlns:a16="http://schemas.microsoft.com/office/drawing/2014/main" id="{801F7C95-6C31-CA46-A426-E4B0BBE49CD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9699" b="6032"/>
          <a:stretch/>
        </p:blipFill>
        <p:spPr>
          <a:xfrm>
            <a:off x="8878" y="10"/>
            <a:ext cx="1219200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508503-6C32-A94D-8FC3-91BF22775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6143" y="97449"/>
            <a:ext cx="7465285" cy="4986615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161AD23A-F3CD-0B42-AD10-D5A5518A20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560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86737">
        <p159:morph option="byObject"/>
      </p:transition>
    </mc:Choice>
    <mc:Fallback>
      <p:transition spd="slow" advTm="8673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3418CC08-0642-447A-BF3C-84F6F61C7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C7DA1E7E-EF41-44FE-9158-CDE74D5927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11765"/>
          <a:stretch/>
        </p:blipFill>
        <p:spPr>
          <a:xfrm>
            <a:off x="-8859" y="0"/>
            <a:ext cx="12191981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127BF-FC15-8241-A9F9-98D90A190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9764" y="1377324"/>
            <a:ext cx="9210267" cy="5333960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9600" dirty="0">
                <a:solidFill>
                  <a:srgbClr val="FFFFFF"/>
                </a:solidFill>
              </a:rPr>
              <a:t>THANK YOU</a:t>
            </a:r>
            <a:br>
              <a:rPr lang="en-US" sz="9600" dirty="0">
                <a:solidFill>
                  <a:srgbClr val="FFFFFF"/>
                </a:solidFill>
              </a:rPr>
            </a:br>
            <a:br>
              <a:rPr lang="en-US" sz="9600" dirty="0">
                <a:solidFill>
                  <a:srgbClr val="FFFFFF"/>
                </a:solidFill>
              </a:rPr>
            </a:br>
            <a:br>
              <a:rPr lang="en-US" sz="9600" dirty="0">
                <a:solidFill>
                  <a:srgbClr val="FFFFFF"/>
                </a:solidFill>
              </a:rPr>
            </a:br>
            <a:br>
              <a:rPr lang="en-US" sz="9600" dirty="0">
                <a:solidFill>
                  <a:srgbClr val="FFFFFF"/>
                </a:solidFill>
              </a:rPr>
            </a:br>
            <a:r>
              <a:rPr lang="en-US" sz="3600" dirty="0">
                <a:solidFill>
                  <a:srgbClr val="FFFFFF"/>
                </a:solidFill>
              </a:rPr>
              <a:t>https://</a:t>
            </a:r>
            <a:r>
              <a:rPr lang="en-US" sz="3600" dirty="0" err="1">
                <a:solidFill>
                  <a:srgbClr val="FFFFFF"/>
                </a:solidFill>
              </a:rPr>
              <a:t>loripepper.github.io</a:t>
            </a:r>
            <a:r>
              <a:rPr lang="en-US" sz="3600" dirty="0">
                <a:solidFill>
                  <a:srgbClr val="FFFFFF"/>
                </a:solidFill>
              </a:rPr>
              <a:t>/HTML_Project_3/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C66E0D4A-77AD-D345-88E6-C6DF16E8926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0832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1656">
        <p159:morph option="byObject"/>
      </p:transition>
    </mc:Choice>
    <mc:Fallback>
      <p:transition spd="slow" advTm="3165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3165</TotalTime>
  <Words>96</Words>
  <Application>Microsoft Macintosh PowerPoint</Application>
  <PresentationFormat>Widescreen</PresentationFormat>
  <Paragraphs>17</Paragraphs>
  <Slides>8</Slides>
  <Notes>5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Electric Vehicle Infrastructure Locator</vt:lpstr>
      <vt:lpstr>Purpose</vt:lpstr>
      <vt:lpstr>Data Collection</vt:lpstr>
      <vt:lpstr>Data Cleaning &amp; Conversion</vt:lpstr>
      <vt:lpstr>Stacked Bar Chart  </vt:lpstr>
      <vt:lpstr>Radial Bar Chart  ApexCharts.js</vt:lpstr>
      <vt:lpstr>Location Map</vt:lpstr>
      <vt:lpstr>THANK YOU    https://loripepper.github.io/HTML_Project_3/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Electric Vehicle Infrastructure Locator</dc:title>
  <dc:creator>Lori Pepper</dc:creator>
  <cp:lastModifiedBy>Lori Pepper</cp:lastModifiedBy>
  <cp:revision>26</cp:revision>
  <cp:lastPrinted>2021-10-23T05:33:59Z</cp:lastPrinted>
  <dcterms:created xsi:type="dcterms:W3CDTF">2021-10-19T05:00:54Z</dcterms:created>
  <dcterms:modified xsi:type="dcterms:W3CDTF">2021-10-23T06:24:23Z</dcterms:modified>
</cp:coreProperties>
</file>